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4"/>
  </p:sldMasterIdLst>
  <p:notesMasterIdLst>
    <p:notesMasterId r:id="rId27"/>
  </p:notesMasterIdLst>
  <p:sldIdLst>
    <p:sldId id="256" r:id="rId5"/>
    <p:sldId id="309" r:id="rId6"/>
    <p:sldId id="326" r:id="rId7"/>
    <p:sldId id="310" r:id="rId8"/>
    <p:sldId id="328" r:id="rId9"/>
    <p:sldId id="331" r:id="rId10"/>
    <p:sldId id="329" r:id="rId11"/>
    <p:sldId id="314" r:id="rId12"/>
    <p:sldId id="330" r:id="rId13"/>
    <p:sldId id="315" r:id="rId14"/>
    <p:sldId id="316" r:id="rId15"/>
    <p:sldId id="317" r:id="rId16"/>
    <p:sldId id="319" r:id="rId17"/>
    <p:sldId id="281" r:id="rId18"/>
    <p:sldId id="296" r:id="rId19"/>
    <p:sldId id="282" r:id="rId20"/>
    <p:sldId id="283" r:id="rId21"/>
    <p:sldId id="327" r:id="rId22"/>
    <p:sldId id="332" r:id="rId23"/>
    <p:sldId id="333" r:id="rId24"/>
    <p:sldId id="311" r:id="rId25"/>
    <p:sldId id="31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208" y="3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15EC6-FE7F-5D49-8DD8-662FF541066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389B2E-3C99-2940-8F90-F63FF11C590B}">
      <dgm:prSet/>
      <dgm:spPr/>
      <dgm:t>
        <a:bodyPr/>
        <a:lstStyle/>
        <a:p>
          <a:r>
            <a:rPr lang="en-CM" dirty="0"/>
            <a:t>Thank you for your Kind attention</a:t>
          </a:r>
        </a:p>
      </dgm:t>
    </dgm:pt>
    <dgm:pt modelId="{E813CAFC-6FCE-864E-9593-DCA840401092}" type="parTrans" cxnId="{1862BCC7-957E-6241-896C-ED3C7AB0C332}">
      <dgm:prSet/>
      <dgm:spPr/>
      <dgm:t>
        <a:bodyPr/>
        <a:lstStyle/>
        <a:p>
          <a:endParaRPr lang="en-US"/>
        </a:p>
      </dgm:t>
    </dgm:pt>
    <dgm:pt modelId="{19688AFA-F374-F14E-BE6F-7CD529AAD329}" type="sibTrans" cxnId="{1862BCC7-957E-6241-896C-ED3C7AB0C332}">
      <dgm:prSet/>
      <dgm:spPr/>
      <dgm:t>
        <a:bodyPr/>
        <a:lstStyle/>
        <a:p>
          <a:endParaRPr lang="en-US"/>
        </a:p>
      </dgm:t>
    </dgm:pt>
    <dgm:pt modelId="{84CD0FDE-41EE-C84D-845F-83F75E3D84C6}" type="pres">
      <dgm:prSet presAssocID="{80115EC6-FE7F-5D49-8DD8-662FF541066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8D0FFE-8341-7D43-903B-52C326C26CBE}" type="pres">
      <dgm:prSet presAssocID="{DB389B2E-3C99-2940-8F90-F63FF11C590B}" presName="horFlow" presStyleCnt="0"/>
      <dgm:spPr/>
    </dgm:pt>
    <dgm:pt modelId="{68089313-B52E-654C-B2B7-92C2400BA9B1}" type="pres">
      <dgm:prSet presAssocID="{DB389B2E-3C99-2940-8F90-F63FF11C590B}" presName="bigChev" presStyleLbl="node1" presStyleIdx="0" presStyleCnt="1" custLinFactNeighborY="-2755"/>
      <dgm:spPr/>
    </dgm:pt>
  </dgm:ptLst>
  <dgm:cxnLst>
    <dgm:cxn modelId="{51546B06-B96C-0240-94B8-07606D62D6E5}" type="presOf" srcId="{DB389B2E-3C99-2940-8F90-F63FF11C590B}" destId="{68089313-B52E-654C-B2B7-92C2400BA9B1}" srcOrd="0" destOrd="0" presId="urn:microsoft.com/office/officeart/2005/8/layout/lProcess3"/>
    <dgm:cxn modelId="{5C8BC007-9C28-A744-9EFA-0DE59E32C376}" type="presOf" srcId="{80115EC6-FE7F-5D49-8DD8-662FF541066D}" destId="{84CD0FDE-41EE-C84D-845F-83F75E3D84C6}" srcOrd="0" destOrd="0" presId="urn:microsoft.com/office/officeart/2005/8/layout/lProcess3"/>
    <dgm:cxn modelId="{1862BCC7-957E-6241-896C-ED3C7AB0C332}" srcId="{80115EC6-FE7F-5D49-8DD8-662FF541066D}" destId="{DB389B2E-3C99-2940-8F90-F63FF11C590B}" srcOrd="0" destOrd="0" parTransId="{E813CAFC-6FCE-864E-9593-DCA840401092}" sibTransId="{19688AFA-F374-F14E-BE6F-7CD529AAD329}"/>
    <dgm:cxn modelId="{D23A016F-EC95-B741-B634-F5AC9A011463}" type="presParOf" srcId="{84CD0FDE-41EE-C84D-845F-83F75E3D84C6}" destId="{3F8D0FFE-8341-7D43-903B-52C326C26CBE}" srcOrd="0" destOrd="0" presId="urn:microsoft.com/office/officeart/2005/8/layout/lProcess3"/>
    <dgm:cxn modelId="{BB7A926F-1C60-0145-AB16-D47D77DB7EFD}" type="presParOf" srcId="{3F8D0FFE-8341-7D43-903B-52C326C26CBE}" destId="{68089313-B52E-654C-B2B7-92C2400BA9B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89313-B52E-654C-B2B7-92C2400BA9B1}">
      <dsp:nvSpPr>
        <dsp:cNvPr id="0" name=""/>
        <dsp:cNvSpPr/>
      </dsp:nvSpPr>
      <dsp:spPr>
        <a:xfrm>
          <a:off x="0" y="0"/>
          <a:ext cx="9238562" cy="36954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M" sz="6500" kern="1200" dirty="0"/>
            <a:t>Thank you for your Kind attention</a:t>
          </a:r>
        </a:p>
      </dsp:txBody>
      <dsp:txXfrm>
        <a:off x="1847712" y="0"/>
        <a:ext cx="5543138" cy="3695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D2433-6613-2345-91ED-4246F38A2D87}" type="datetimeFigureOut">
              <a:rPr lang="en-CM" smtClean="0"/>
              <a:t>03/02/2023</a:t>
            </a:fld>
            <a:endParaRPr lang="en-C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41B73-E8B7-F64E-9813-A7B4F6964ADE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232319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4563-E23D-DB45-A4A9-30299104ED3D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5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3227-CCF4-BC48-A436-C3B409B16E57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9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BECD-C823-A34E-A00B-85C1516555FF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568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2C0D-4EB3-1942-AD4E-184C598677E4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35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55EF-515D-0843-A73C-A94BABB5DAFD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263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04F-B50A-5A46-B536-FF677674B333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24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B58B-C757-5740-8D70-E6C99BBCCEB8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00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565B-48B2-4843-9BC9-B2078168641F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43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09A-AF5D-2042-9515-E5C5986B8567}" type="datetime1">
              <a:rPr lang="en-US" smtClean="0"/>
              <a:t>2/3/23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500-7527-634B-90F4-69D0994C32B4}" type="slidenum">
              <a:rPr lang="nl-NL" smtClean="0"/>
              <a:t>‹#›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991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2A2D-A8C1-E446-BFD8-BE91F9C6CF7F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6A4C-76D8-BE45-ADA5-D42776C9DB2D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8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2923-3E8D-C54B-8F52-8C62EA43950F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2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A019-C264-D94B-A109-54E7099DAF31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4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34A3-5805-B04C-BCCA-6C22E2132940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8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9E94-41A9-E145-9572-14FE48F524C2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3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3AAF-80F6-3545-B115-6DB712961D87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8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2A96-097C-FD4F-A589-D208DE29B528}" type="datetime1">
              <a:rPr lang="en-US" smtClean="0"/>
              <a:t>2/3/23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8327-9BF7-C34B-8647-E0458712A879}" type="datetime1">
              <a:rPr lang="en-US" smtClean="0"/>
              <a:t>2/3/23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3D54BDC-64B8-F3A4-CD49-0DEBB7E0C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397854"/>
            <a:ext cx="6693218" cy="5954264"/>
          </a:xfrm>
          <a:prstGeom prst="rect">
            <a:avLst/>
          </a:prstGeom>
        </p:spPr>
      </p:pic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A89AD963-5E87-57F6-ABBD-27E5C90BE4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4651" y="2703441"/>
            <a:ext cx="2236307" cy="22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4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1D28-A3AA-7B4E-CADF-8D19F77A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1258"/>
            <a:ext cx="8596668" cy="771896"/>
          </a:xfrm>
        </p:spPr>
        <p:txBody>
          <a:bodyPr/>
          <a:lstStyle/>
          <a:p>
            <a:r>
              <a:rPr lang="en-CM" dirty="0"/>
              <a:t>Ethical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E15BD-B48F-018F-E5CE-2B4F6B15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33154"/>
            <a:ext cx="8859858" cy="542702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CM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Ethical approval </a:t>
            </a:r>
            <a:r>
              <a:rPr lang="en-U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CM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of Buea Institutional Animal Care and Use Committee (UB-IACUC) </a:t>
            </a:r>
          </a:p>
          <a:p>
            <a:pPr>
              <a:lnSpc>
                <a:spcPct val="200000"/>
              </a:lnSpc>
            </a:pPr>
            <a:r>
              <a:rPr lang="en-CM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authorizations</a:t>
            </a:r>
            <a:r>
              <a:rPr lang="en-U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CM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egional delegations of the different Regions</a:t>
            </a:r>
          </a:p>
          <a:p>
            <a:pPr>
              <a:lnSpc>
                <a:spcPct val="200000"/>
              </a:lnSpc>
            </a:pPr>
            <a:r>
              <a:rPr lang="en-U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Consent: </a:t>
            </a:r>
            <a:r>
              <a:rPr lang="en-CM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was collected only from the pigs of farmers who gave consent for the study</a:t>
            </a:r>
          </a:p>
          <a:p>
            <a:pPr>
              <a:lnSpc>
                <a:spcPct val="200000"/>
              </a:lnSpc>
            </a:pPr>
            <a:r>
              <a:rPr lang="en-CM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collection was performed following a standard protocol for jugular vein blood collection in pigs </a:t>
            </a:r>
          </a:p>
          <a:p>
            <a:endParaRPr lang="en-C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1FFF59-C6A8-B604-96CE-21205BA7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10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F9456-5399-EC35-1778-267CCFC6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331"/>
          </a:xfrm>
        </p:spPr>
        <p:txBody>
          <a:bodyPr>
            <a:normAutofit/>
          </a:bodyPr>
          <a:lstStyle/>
          <a:p>
            <a:r>
              <a:rPr lang="en-CM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Area </a:t>
            </a:r>
            <a:endParaRPr lang="en-CM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058EA2-8C9A-1D64-6C2B-199379B74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099734"/>
              </p:ext>
            </p:extLst>
          </p:nvPr>
        </p:nvGraphicFramePr>
        <p:xfrm>
          <a:off x="677333" y="1443440"/>
          <a:ext cx="8704412" cy="481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7592">
                  <a:extLst>
                    <a:ext uri="{9D8B030D-6E8A-4147-A177-3AD203B41FA5}">
                      <a16:colId xmlns:a16="http://schemas.microsoft.com/office/drawing/2014/main" val="1720613986"/>
                    </a:ext>
                  </a:extLst>
                </a:gridCol>
                <a:gridCol w="1437059">
                  <a:extLst>
                    <a:ext uri="{9D8B030D-6E8A-4147-A177-3AD203B41FA5}">
                      <a16:colId xmlns:a16="http://schemas.microsoft.com/office/drawing/2014/main" val="3561663801"/>
                    </a:ext>
                  </a:extLst>
                </a:gridCol>
                <a:gridCol w="1406787">
                  <a:extLst>
                    <a:ext uri="{9D8B030D-6E8A-4147-A177-3AD203B41FA5}">
                      <a16:colId xmlns:a16="http://schemas.microsoft.com/office/drawing/2014/main" val="1042416505"/>
                    </a:ext>
                  </a:extLst>
                </a:gridCol>
                <a:gridCol w="1887592">
                  <a:extLst>
                    <a:ext uri="{9D8B030D-6E8A-4147-A177-3AD203B41FA5}">
                      <a16:colId xmlns:a16="http://schemas.microsoft.com/office/drawing/2014/main" val="3413344696"/>
                    </a:ext>
                  </a:extLst>
                </a:gridCol>
                <a:gridCol w="1521597">
                  <a:extLst>
                    <a:ext uri="{9D8B030D-6E8A-4147-A177-3AD203B41FA5}">
                      <a16:colId xmlns:a16="http://schemas.microsoft.com/office/drawing/2014/main" val="748131650"/>
                    </a:ext>
                  </a:extLst>
                </a:gridCol>
                <a:gridCol w="563785">
                  <a:extLst>
                    <a:ext uri="{9D8B030D-6E8A-4147-A177-3AD203B41FA5}">
                      <a16:colId xmlns:a16="http://schemas.microsoft.com/office/drawing/2014/main" val="2652930983"/>
                    </a:ext>
                  </a:extLst>
                </a:gridCol>
              </a:tblGrid>
              <a:tr h="800826"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Collection Site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Region</a:t>
                      </a:r>
                    </a:p>
                    <a:p>
                      <a:pPr algn="ctr"/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Division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Farm Location or Slab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Number of Samples Collected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Total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6598930"/>
                  </a:ext>
                </a:extLst>
              </a:tr>
              <a:tr h="266942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Slaughter slabs</a:t>
                      </a:r>
                      <a:endParaRPr lang="en-CM" sz="1200">
                        <a:effectLst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(blood and tissue samples)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Southwest</a:t>
                      </a:r>
                      <a:endParaRPr lang="en-C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effectLst/>
                        </a:rPr>
                        <a:t>Fako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Mile 16 Buea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24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100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0086997"/>
                  </a:ext>
                </a:extLst>
              </a:tr>
              <a:tr h="533884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>
                          <a:effectLst/>
                        </a:rPr>
                        <a:t>Liottoral</a:t>
                      </a:r>
                      <a:endParaRPr lang="en-C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effectLst/>
                        </a:rPr>
                        <a:t>Moungo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Grand Hanger market (Bonaberi)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22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69139"/>
                  </a:ext>
                </a:extLst>
              </a:tr>
              <a:tr h="533884"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Outbreak collection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Southwest</a:t>
                      </a:r>
                      <a:endParaRPr lang="en-C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Fako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`</a:t>
                      </a:r>
                      <a:r>
                        <a:rPr lang="en-GB" sz="1000" dirty="0" err="1">
                          <a:effectLst/>
                        </a:rPr>
                        <a:t>Buea</a:t>
                      </a:r>
                      <a:endParaRPr lang="en-CM" sz="1200" dirty="0">
                        <a:effectLst/>
                      </a:endParaRPr>
                    </a:p>
                    <a:p>
                      <a:pPr algn="ctr"/>
                      <a:r>
                        <a:rPr lang="en-GB" sz="1000" dirty="0" err="1">
                          <a:effectLst/>
                        </a:rPr>
                        <a:t>Misselleleh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30</a:t>
                      </a:r>
                      <a:endParaRPr lang="en-CM" sz="1200" dirty="0">
                        <a:effectLst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</a:rPr>
                        <a:t>24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258235"/>
                  </a:ext>
                </a:extLst>
              </a:tr>
              <a:tr h="266942">
                <a:tc rowSpan="10"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From pig farms</a:t>
                      </a:r>
                      <a:endParaRPr lang="en-CM" sz="1200">
                        <a:effectLst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(Blood only)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</a:rPr>
                        <a:t>Littoral</a:t>
                      </a:r>
                      <a:endParaRPr lang="en-CM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Wouri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Bonaberi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15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37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6308051"/>
                  </a:ext>
                </a:extLst>
              </a:tr>
              <a:tr h="266942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Moungo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Souza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22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689369"/>
                  </a:ext>
                </a:extLst>
              </a:tr>
              <a:tr h="266942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Southwest</a:t>
                      </a:r>
                      <a:endParaRPr lang="en-C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effectLst/>
                        </a:rPr>
                        <a:t>Fako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Buea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69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143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3709458"/>
                  </a:ext>
                </a:extLst>
              </a:tr>
              <a:tr h="266942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Limbe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26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5145"/>
                  </a:ext>
                </a:extLst>
              </a:tr>
              <a:tr h="266942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Misselleleh Area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48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855461"/>
                  </a:ext>
                </a:extLst>
              </a:tr>
              <a:tr h="266942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West</a:t>
                      </a:r>
                      <a:endParaRPr lang="en-C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Mifi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effectLst/>
                        </a:rPr>
                        <a:t>Baffousam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8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20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2094855"/>
                  </a:ext>
                </a:extLst>
              </a:tr>
              <a:tr h="266942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Koung Khi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Baham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4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28716"/>
                  </a:ext>
                </a:extLst>
              </a:tr>
              <a:tr h="266942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Bandjoun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8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856957"/>
                  </a:ext>
                </a:extLst>
              </a:tr>
              <a:tr h="266942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Northwest</a:t>
                      </a:r>
                      <a:endParaRPr lang="en-CM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Mezam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Bafut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22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77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968098"/>
                  </a:ext>
                </a:extLst>
              </a:tr>
              <a:tr h="266942"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Santa</a:t>
                      </a:r>
                      <a:endParaRPr lang="en-CM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55</a:t>
                      </a:r>
                      <a:endParaRPr lang="en-CM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C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51424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7AAC00C-63B0-8415-883C-211A4B835EC4}"/>
              </a:ext>
            </a:extLst>
          </p:cNvPr>
          <p:cNvSpPr txBox="1"/>
          <p:nvPr/>
        </p:nvSpPr>
        <p:spPr>
          <a:xfrm>
            <a:off x="368575" y="826466"/>
            <a:ext cx="9713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M" altLang="en-CM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Statistics on 377 samples collected</a:t>
            </a:r>
            <a:endParaRPr kumimoji="0" lang="en-CM" altLang="en-CM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5818A9-D553-F024-92B6-D230E354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80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0562F-F8EA-0BB0-ED09-30B8CBD7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6555"/>
            <a:ext cx="8596668" cy="750664"/>
          </a:xfrm>
        </p:spPr>
        <p:txBody>
          <a:bodyPr/>
          <a:lstStyle/>
          <a:p>
            <a:r>
              <a:rPr lang="en-US" sz="3600" dirty="0">
                <a:effectLst/>
                <a:latin typeface="TimesNewRomanPSMT"/>
                <a:ea typeface="Times New Roman" panose="02020603050405020304" pitchFamily="18" charset="0"/>
              </a:rPr>
              <a:t>Methodology</a:t>
            </a:r>
            <a:endParaRPr lang="en-C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FD7A1-21E9-924C-1AFB-0EC53D435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070" y="831499"/>
            <a:ext cx="8914722" cy="589994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800" dirty="0">
              <a:effectLst/>
              <a:latin typeface="TimesNewRomanPSMT"/>
              <a:ea typeface="Times New Roman" panose="02020603050405020304" pitchFamily="18" charset="0"/>
            </a:endParaRPr>
          </a:p>
          <a:p>
            <a:r>
              <a:rPr lang="en-US" sz="6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DNA </a:t>
            </a:r>
            <a:r>
              <a:rPr lang="en-US" sz="6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Extraction</a:t>
            </a:r>
            <a:r>
              <a:rPr lang="en-US" sz="6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blood of sick pigs </a:t>
            </a:r>
          </a:p>
          <a:p>
            <a:r>
              <a:rPr lang="en-US" sz="6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 </a:t>
            </a:r>
            <a:r>
              <a:rPr lang="en-US" sz="6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 amplification</a:t>
            </a:r>
          </a:p>
          <a:p>
            <a:pPr lvl="1"/>
            <a:r>
              <a:rPr lang="en-US" sz="5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Detection of virus: </a:t>
            </a:r>
            <a:r>
              <a:rPr lang="en-US" sz="5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presence of the </a:t>
            </a:r>
            <a:r>
              <a:rPr lang="en-CM" sz="5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p72 viral capsid protein </a:t>
            </a:r>
            <a:r>
              <a:rPr lang="en-US" sz="5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(257bp band) </a:t>
            </a:r>
            <a:endParaRPr lang="en-US" sz="5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sz="49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120 positives out of 377 samples</a:t>
            </a:r>
            <a:endParaRPr lang="en-US" sz="4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sz="49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prevalence of 31.83% </a:t>
            </a:r>
            <a:endParaRPr lang="en-US" sz="4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CM" sz="5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5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CM" sz="5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enotype detection: </a:t>
            </a:r>
          </a:p>
          <a:p>
            <a:pPr lvl="2"/>
            <a:r>
              <a:rPr lang="en-CM" sz="4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B646L gene </a:t>
            </a:r>
            <a:r>
              <a:rPr lang="en-US" sz="4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(C-terminal) codes for</a:t>
            </a:r>
            <a:r>
              <a:rPr lang="en-CM" sz="4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p72 viral capsid protein </a:t>
            </a:r>
            <a:r>
              <a:rPr lang="en-US" sz="4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(478bp)`</a:t>
            </a:r>
          </a:p>
          <a:p>
            <a:pPr lvl="2"/>
            <a:r>
              <a:rPr lang="en-CM" sz="4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CP204L gene encoding the P30 protein </a:t>
            </a:r>
            <a:r>
              <a:rPr lang="en-US" sz="4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CM" sz="4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543bp fragme</a:t>
            </a:r>
            <a:r>
              <a:rPr lang="en-US" sz="49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</a:t>
            </a:r>
            <a:r>
              <a:rPr lang="en-US" sz="4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914400" lvl="2" indent="0">
              <a:buNone/>
            </a:pPr>
            <a:endParaRPr lang="en-CM" sz="49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CM" sz="5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Subgroup identification: </a:t>
            </a:r>
            <a:r>
              <a:rPr lang="en-CM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E183L gene </a:t>
            </a:r>
            <a:r>
              <a:rPr lang="en-US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codes for the p54 viral inner membrane protein (676bp)</a:t>
            </a:r>
          </a:p>
          <a:p>
            <a:pPr lvl="1"/>
            <a:endParaRPr lang="en-CM" sz="5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CM" sz="5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Variant determination: </a:t>
            </a:r>
          </a:p>
          <a:p>
            <a:pPr lvl="2"/>
            <a:r>
              <a:rPr lang="en-CM" sz="4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B602L </a:t>
            </a:r>
            <a:r>
              <a:rPr lang="en-US" sz="4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codes for the </a:t>
            </a:r>
            <a:r>
              <a:rPr lang="en-CM" sz="4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CVR (358bp) </a:t>
            </a:r>
          </a:p>
          <a:p>
            <a:pPr lvl="2"/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I173R and I329L intergenic region  </a:t>
            </a:r>
            <a:endParaRPr lang="en-CM" sz="4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endParaRPr lang="en-CM" sz="49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6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6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equencing </a:t>
            </a:r>
            <a:r>
              <a:rPr lang="en-US" sz="6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polymorphic loci </a:t>
            </a:r>
          </a:p>
          <a:p>
            <a:r>
              <a:rPr lang="en-US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Genomic analyses: </a:t>
            </a:r>
            <a:r>
              <a:rPr lang="en-US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Comparison of seqs from Cameroon and from </a:t>
            </a:r>
            <a:r>
              <a:rPr lang="en-US" sz="6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Genbank</a:t>
            </a:r>
            <a:endParaRPr lang="en-US" sz="6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E3082-C29D-BF04-1BC1-5724C487D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64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9DB79-4820-2E49-5DB6-A8106783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87875" cy="696686"/>
          </a:xfrm>
        </p:spPr>
        <p:txBody>
          <a:bodyPr/>
          <a:lstStyle/>
          <a:p>
            <a:r>
              <a:rPr lang="en-CM" dirty="0"/>
              <a:t>Genotpe determination: Gene Phylogeny: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1991-F517-F6E9-86A3-E494ACB9D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i="1" dirty="0">
              <a:effectLst/>
              <a:latin typeface="URWPalladioL"/>
            </a:endParaRPr>
          </a:p>
          <a:p>
            <a:endParaRPr lang="en-US" i="1" dirty="0">
              <a:latin typeface="URWPalladioL"/>
            </a:endParaRPr>
          </a:p>
          <a:p>
            <a:endParaRPr lang="en-US" sz="1800" i="1" dirty="0">
              <a:effectLst/>
              <a:latin typeface="URWPalladioL"/>
            </a:endParaRPr>
          </a:p>
          <a:p>
            <a:endParaRPr lang="en-CM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FD52216-01E2-6873-FBE9-1604B7D2B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422238"/>
              </p:ext>
            </p:extLst>
          </p:nvPr>
        </p:nvGraphicFramePr>
        <p:xfrm>
          <a:off x="953008" y="1423754"/>
          <a:ext cx="8712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272">
                  <a:extLst>
                    <a:ext uri="{9D8B030D-6E8A-4147-A177-3AD203B41FA5}">
                      <a16:colId xmlns:a16="http://schemas.microsoft.com/office/drawing/2014/main" val="2953212409"/>
                    </a:ext>
                  </a:extLst>
                </a:gridCol>
                <a:gridCol w="2881560">
                  <a:extLst>
                    <a:ext uri="{9D8B030D-6E8A-4147-A177-3AD203B41FA5}">
                      <a16:colId xmlns:a16="http://schemas.microsoft.com/office/drawing/2014/main" val="3979855999"/>
                    </a:ext>
                  </a:extLst>
                </a:gridCol>
                <a:gridCol w="1519936">
                  <a:extLst>
                    <a:ext uri="{9D8B030D-6E8A-4147-A177-3AD203B41FA5}">
                      <a16:colId xmlns:a16="http://schemas.microsoft.com/office/drawing/2014/main" val="208819911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3172661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 clustering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81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B646L (P72) </a:t>
                      </a:r>
                      <a:endParaRPr lang="en-CM" sz="200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Genotype I 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Previous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6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E183L (P54)</a:t>
                      </a:r>
                      <a:endParaRPr lang="en-CM" sz="200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Genotype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Ia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&amp;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Ib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(100)</a:t>
                      </a:r>
                      <a:endParaRPr lang="en-CM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Previuos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608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M" sz="200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M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M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M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166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CP204L (P30) </a:t>
                      </a:r>
                      <a:endParaRPr lang="en-CM" sz="200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Genotype I (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41.2)</a:t>
                      </a:r>
                      <a:endParaRPr lang="en-CM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58.8 </a:t>
                      </a:r>
                      <a:endParaRPr lang="en-CM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M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Mostly from Miselele (Exortic breeds)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614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045DC-A345-D1F7-D223-CFDDB470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1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500-7527-634B-90F4-69D0994C32B4}" type="slidenum">
              <a:rPr lang="nl-NL" smtClean="0"/>
              <a:t>14</a:t>
            </a:fld>
            <a:endParaRPr lang="nl-NL"/>
          </a:p>
        </p:txBody>
      </p:sp>
      <p:grpSp>
        <p:nvGrpSpPr>
          <p:cNvPr id="13" name="Group 12"/>
          <p:cNvGrpSpPr/>
          <p:nvPr/>
        </p:nvGrpSpPr>
        <p:grpSpPr>
          <a:xfrm>
            <a:off x="223344" y="831418"/>
            <a:ext cx="10682400" cy="5311276"/>
            <a:chOff x="116670" y="2110168"/>
            <a:chExt cx="6333070" cy="3583920"/>
          </a:xfrm>
        </p:grpSpPr>
        <p:pic>
          <p:nvPicPr>
            <p:cNvPr id="8" name="Picture 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16670" y="2110168"/>
              <a:ext cx="6333070" cy="3282128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308754" y="5444872"/>
              <a:ext cx="6045616" cy="249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Single </a:t>
              </a:r>
              <a:r>
                <a:rPr lang="en-US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GGAATATATA </a:t>
              </a: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repeats</a:t>
              </a:r>
              <a:endParaRPr lang="en-US" dirty="0"/>
            </a:p>
          </p:txBody>
        </p:sp>
      </p:grpSp>
      <p:sp>
        <p:nvSpPr>
          <p:cNvPr id="16" name="Flowchart: Process 15"/>
          <p:cNvSpPr/>
          <p:nvPr/>
        </p:nvSpPr>
        <p:spPr>
          <a:xfrm>
            <a:off x="7820443" y="2861732"/>
            <a:ext cx="828090" cy="2833713"/>
          </a:xfrm>
          <a:prstGeom prst="flowChart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7821120" y="985003"/>
            <a:ext cx="828090" cy="1312791"/>
          </a:xfrm>
          <a:prstGeom prst="flowChart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6417685" y="2297794"/>
            <a:ext cx="2975235" cy="323645"/>
          </a:xfrm>
          <a:prstGeom prst="flowChartProcess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/>
          <p:cNvSpPr/>
          <p:nvPr/>
        </p:nvSpPr>
        <p:spPr>
          <a:xfrm>
            <a:off x="6381108" y="2638790"/>
            <a:ext cx="2267425" cy="240292"/>
          </a:xfrm>
          <a:prstGeom prst="flowChartProcess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429496" y="2133134"/>
            <a:ext cx="86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98147" y="2431066"/>
            <a:ext cx="50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13479" y="1158632"/>
            <a:ext cx="86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03226" y="3835277"/>
            <a:ext cx="86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2CADB6-1EF8-ACF5-D132-4D12FDC468A4}"/>
              </a:ext>
            </a:extLst>
          </p:cNvPr>
          <p:cNvSpPr/>
          <p:nvPr/>
        </p:nvSpPr>
        <p:spPr>
          <a:xfrm>
            <a:off x="1989922" y="2754230"/>
            <a:ext cx="494638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effected in Cameroon </a:t>
            </a:r>
            <a:endParaRPr lang="en-US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4A2B52B-9D89-A0BC-15A1-3C5A5114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-114795"/>
            <a:ext cx="8987875" cy="696686"/>
          </a:xfrm>
        </p:spPr>
        <p:txBody>
          <a:bodyPr>
            <a:noAutofit/>
          </a:bodyPr>
          <a:lstStyle/>
          <a:p>
            <a:pPr algn="ctr"/>
            <a:r>
              <a:rPr lang="en-CM" sz="2800" dirty="0"/>
              <a:t>Variant determination: Intergenic region (I73Rand I329L) Phylogeny: One variant (One repeat) </a:t>
            </a:r>
          </a:p>
        </p:txBody>
      </p:sp>
    </p:spTree>
    <p:extLst>
      <p:ext uri="{BB962C8B-B14F-4D97-AF65-F5344CB8AC3E}">
        <p14:creationId xmlns:p14="http://schemas.microsoft.com/office/powerpoint/2010/main" val="105357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14" grpId="0" animBg="1"/>
      <p:bldP spid="15" grpId="0" animBg="1"/>
      <p:bldP spid="2" grpId="0"/>
      <p:bldP spid="17" grpId="0"/>
      <p:bldP spid="18" grpId="0"/>
      <p:bldP spid="19" grpId="0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u0123504\Box\Analysing the results from sequencing with material and results.9092021\analysis of the different genes 24-06-21\CVR\24122021 analysis\3022021 aligment bioedith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422228"/>
            <a:ext cx="7686429" cy="42102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lowchart: Process 9"/>
          <p:cNvSpPr/>
          <p:nvPr/>
        </p:nvSpPr>
        <p:spPr>
          <a:xfrm>
            <a:off x="5608320" y="1403836"/>
            <a:ext cx="6228469" cy="1993171"/>
          </a:xfrm>
          <a:prstGeom prst="flowChartProcess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19499" y="1644679"/>
          <a:ext cx="3646837" cy="2884024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886411">
                  <a:extLst>
                    <a:ext uri="{9D8B030D-6E8A-4147-A177-3AD203B41FA5}">
                      <a16:colId xmlns:a16="http://schemas.microsoft.com/office/drawing/2014/main" val="1189437803"/>
                    </a:ext>
                  </a:extLst>
                </a:gridCol>
                <a:gridCol w="1760426">
                  <a:extLst>
                    <a:ext uri="{9D8B030D-6E8A-4147-A177-3AD203B41FA5}">
                      <a16:colId xmlns:a16="http://schemas.microsoft.com/office/drawing/2014/main" val="1935671679"/>
                    </a:ext>
                  </a:extLst>
                </a:gridCol>
              </a:tblGrid>
              <a:tr h="3566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 = CAST                                                                      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KKK = NLHAQSAYT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99980902"/>
                  </a:ext>
                </a:extLst>
              </a:tr>
              <a:tr h="3566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200" dirty="0">
                          <a:effectLst/>
                        </a:rPr>
                        <a:t>B = CADT,</a:t>
                      </a:r>
                      <a:r>
                        <a:rPr lang="nl-BE" sz="1200" baseline="0" dirty="0">
                          <a:effectLst/>
                        </a:rPr>
                        <a:t> </a:t>
                      </a:r>
                      <a:r>
                        <a:rPr lang="nl-BE" sz="1200" dirty="0">
                          <a:effectLst/>
                        </a:rPr>
                        <a:t>CTDT                                                       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YYY = EYTDLTDPERIP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50066038"/>
                  </a:ext>
                </a:extLst>
              </a:tr>
              <a:tr h="3566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D =CASM                                                                     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F = CANT, CAAT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5644302"/>
                  </a:ext>
                </a:extLst>
              </a:tr>
              <a:tr h="3566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N = NVDT, NVGT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200" dirty="0">
                          <a:effectLst/>
                        </a:rPr>
                        <a:t>C = GAST, GANT                                                         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7116924"/>
                  </a:ext>
                </a:extLst>
              </a:tr>
              <a:tr h="3874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200" dirty="0">
                          <a:effectLst/>
                        </a:rPr>
                        <a:t>V = NAST, NAVT, NANT, NADT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200" dirty="0">
                          <a:effectLst/>
                        </a:rPr>
                        <a:t>O = NANI, NADI, NASI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9176664"/>
                  </a:ext>
                </a:extLst>
              </a:tr>
              <a:tr h="3566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200" dirty="0">
                          <a:effectLst/>
                        </a:rPr>
                        <a:t>S = SAST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H = RAST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63014451"/>
                  </a:ext>
                </a:extLst>
              </a:tr>
              <a:tr h="3566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 = CVST , CTST, CASI                                               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T = NVNT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78083"/>
                  </a:ext>
                </a:extLst>
              </a:tr>
              <a:tr h="3566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J = GTDT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L = YNTN</a:t>
                      </a:r>
                      <a:endParaRPr lang="en-GB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330622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11261" y="5793090"/>
            <a:ext cx="1150818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LHAQSAYT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CADT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NVDT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CASTCASTCASTCAST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CADT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NVDT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NVNT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CADT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NVDT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</a:t>
            </a:r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FKHRSR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67765" y="6233945"/>
            <a:ext cx="414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Repeats =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AAAA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641254" y="1935451"/>
            <a:ext cx="1145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14606" y="3797789"/>
            <a:ext cx="7326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F35CD8-892D-C5FF-FD33-27BF24BC80B9}"/>
              </a:ext>
            </a:extLst>
          </p:cNvPr>
          <p:cNvSpPr/>
          <p:nvPr/>
        </p:nvSpPr>
        <p:spPr>
          <a:xfrm>
            <a:off x="4050792" y="2365422"/>
            <a:ext cx="4336521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 results in Cameroon</a:t>
            </a:r>
          </a:p>
          <a:p>
            <a:pPr algn="ctr"/>
            <a:endParaRPr lang="en-US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variants with 19, 20 and 21 repeats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F766C31-AC5F-A4A6-7E44-9E1992EB03B5}"/>
              </a:ext>
            </a:extLst>
          </p:cNvPr>
          <p:cNvSpPr txBox="1">
            <a:spLocks/>
          </p:cNvSpPr>
          <p:nvPr/>
        </p:nvSpPr>
        <p:spPr>
          <a:xfrm>
            <a:off x="677333" y="775854"/>
            <a:ext cx="8987875" cy="6966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CM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11A52D-E461-307C-F594-C8BD63C0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85" y="166331"/>
            <a:ext cx="8596669" cy="1042415"/>
          </a:xfrm>
        </p:spPr>
        <p:txBody>
          <a:bodyPr>
            <a:normAutofit/>
          </a:bodyPr>
          <a:lstStyle/>
          <a:p>
            <a:pPr algn="ctr"/>
            <a:r>
              <a:rPr lang="en-CM" sz="2800" dirty="0"/>
              <a:t>Genotpe determination: BL602L Phylogeny of the CVR: (2 variants: 6 and 9 repeats)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0B5C7-1D61-03F9-CF36-4DEDCF362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500-7527-634B-90F4-69D0994C32B4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58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500-7527-634B-90F4-69D0994C32B4}" type="slidenum">
              <a:rPr lang="nl-NL" smtClean="0"/>
              <a:t>16</a:t>
            </a:fld>
            <a:endParaRPr lang="nl-N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711" y="1458775"/>
            <a:ext cx="9358685" cy="49778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04420" y="3579016"/>
            <a:ext cx="4564049" cy="27975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51004" y="2562788"/>
            <a:ext cx="4536219" cy="1348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6087" y="2543453"/>
            <a:ext cx="1304014" cy="1507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56121" y="5678282"/>
            <a:ext cx="1304014" cy="15077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24541" y="1711652"/>
            <a:ext cx="1654517" cy="4195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97" y="1448985"/>
            <a:ext cx="2427481" cy="42082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960" y="5788072"/>
            <a:ext cx="187204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serotypes </a:t>
            </a: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25173" y="2727595"/>
            <a:ext cx="4946383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 results in Cameroon</a:t>
            </a:r>
          </a:p>
          <a:p>
            <a:pPr algn="ctr"/>
            <a:endParaRPr lang="en-US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Sero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-group I (effected in 1989)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E53C769-CD7C-2D6D-6EC5-F2ADA8CA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835"/>
            <a:ext cx="8965430" cy="13208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Serogroup determination: Most isolates had 7 PPPKPC repeats one with 5 repeats and a few with 6: Serogroup IV</a:t>
            </a:r>
            <a:endParaRPr lang="en-CM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1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500-7527-634B-90F4-69D0994C32B4}" type="slidenum">
              <a:rPr lang="nl-NL" smtClean="0"/>
              <a:t>17</a:t>
            </a:fld>
            <a:endParaRPr lang="nl-NL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94"/>
            <a:ext cx="5093208" cy="621306"/>
          </a:xfrm>
          <a:solidFill>
            <a:schemeClr val="tx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 of results 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37032" y="675640"/>
            <a:ext cx="10715960" cy="5534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Prevalence : 31,85%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Molecular characterization                                        Previous results in Cameroon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Genotype 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Subgroup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CP204L gene : 41.2% into genotype I and 58.8 out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variants : 19 and 6 repeats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Sero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-group I: 97.30% ( 7 PPPKPC repeats)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I173R and I329L : Single GGAATATATA repeat (One variant) </a:t>
            </a:r>
          </a:p>
        </p:txBody>
      </p:sp>
      <p:sp>
        <p:nvSpPr>
          <p:cNvPr id="9" name="Rectangle 8"/>
          <p:cNvSpPr/>
          <p:nvPr/>
        </p:nvSpPr>
        <p:spPr>
          <a:xfrm>
            <a:off x="8545357" y="2038406"/>
            <a:ext cx="152117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Genotype 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45356" y="2614208"/>
            <a:ext cx="22607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Subgroup Ia and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49276" y="4362183"/>
            <a:ext cx="152117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Sero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-group 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69723" y="3759198"/>
            <a:ext cx="37078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variants with 19,20 and 21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558420" y="4861160"/>
            <a:ext cx="17338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effected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549276" y="3206620"/>
            <a:ext cx="17338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effected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48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C2C4A-2100-4C13-B146-0082508B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M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C5E-17B8-865A-3C19-D8FE170FB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77539"/>
            <a:ext cx="9606697" cy="4663824"/>
          </a:xfrm>
        </p:spPr>
        <p:txBody>
          <a:bodyPr>
            <a:normAutofit fontScale="62500" lnSpcReduction="20000"/>
          </a:bodyPr>
          <a:lstStyle/>
          <a:p>
            <a:pPr marL="457200" lvl="1" indent="0" algn="just">
              <a:lnSpc>
                <a:spcPct val="250000"/>
              </a:lnSpc>
              <a:buNone/>
            </a:pPr>
            <a:r>
              <a:rPr lang="en-US" sz="3800" b="1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need for persistent molecular characterization to:  </a:t>
            </a:r>
          </a:p>
          <a:p>
            <a:pPr marL="914400" lvl="2" indent="0">
              <a:lnSpc>
                <a:spcPct val="250000"/>
              </a:lnSpc>
              <a:buNone/>
            </a:pPr>
            <a:r>
              <a:rPr lang="en-US" sz="3800" dirty="0" err="1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     </a:t>
            </a:r>
            <a:r>
              <a:rPr lang="en-US" sz="38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 knowledge on </a:t>
            </a:r>
            <a:r>
              <a:rPr lang="en-US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molecular epidemiology of ASFV in Cameroon</a:t>
            </a:r>
          </a:p>
          <a:p>
            <a:pPr marL="914400" lvl="2" indent="0">
              <a:lnSpc>
                <a:spcPct val="250000"/>
              </a:lnSpc>
              <a:buNone/>
            </a:pPr>
            <a:r>
              <a:rPr lang="en-US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ii). 	   Provide additional information for the development of control strategies</a:t>
            </a:r>
            <a:endParaRPr lang="en-CM" sz="3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C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A3A45-573A-15E5-A209-03D696DF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59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317B6F-4191-0120-2048-9DCBAA8A6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628671"/>
              </p:ext>
            </p:extLst>
          </p:nvPr>
        </p:nvGraphicFramePr>
        <p:xfrm>
          <a:off x="677334" y="2172464"/>
          <a:ext cx="9238562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E8C54-1EDB-2829-F825-EE450A82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6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75B7-6DE5-78E7-3742-D4A695D8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Size and importance of the pig industry</a:t>
            </a:r>
            <a:endParaRPr lang="en-C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D8565-F2D2-00D6-6031-9DB5A0CCC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8176"/>
            <a:ext cx="8823282" cy="5038344"/>
          </a:xfrm>
        </p:spPr>
        <p:txBody>
          <a:bodyPr>
            <a:normAutofit fontScale="92500" lnSpcReduction="20000"/>
          </a:bodyPr>
          <a:lstStyle/>
          <a:p>
            <a:r>
              <a:rPr lang="en-CM" sz="1800" dirty="0">
                <a:effectLst/>
                <a:latin typeface="TimesNewRomanPSMT"/>
                <a:ea typeface="Times New Roman" panose="02020603050405020304" pitchFamily="18" charset="0"/>
              </a:rPr>
              <a:t>Cameroon:</a:t>
            </a:r>
          </a:p>
          <a:p>
            <a:pPr lvl="1"/>
            <a:r>
              <a:rPr lang="en-CM" dirty="0">
                <a:latin typeface="TimesNewRomanPSMT"/>
                <a:ea typeface="Times New Roman" panose="02020603050405020304" pitchFamily="18" charset="0"/>
              </a:rPr>
              <a:t>A</a:t>
            </a:r>
            <a:r>
              <a:rPr lang="en-CM" dirty="0">
                <a:effectLst/>
                <a:latin typeface="TimesNewRomanPSMT"/>
                <a:ea typeface="Times New Roman" panose="02020603050405020304" pitchFamily="18" charset="0"/>
              </a:rPr>
              <a:t> low-income country in Central Africa</a:t>
            </a:r>
          </a:p>
          <a:p>
            <a:pPr lvl="1"/>
            <a:r>
              <a:rPr lang="en-CM" dirty="0">
                <a:latin typeface="TimesNewRomanPSMT"/>
                <a:ea typeface="Times New Roman" panose="02020603050405020304" pitchFamily="18" charset="0"/>
              </a:rPr>
              <a:t>E</a:t>
            </a:r>
            <a:r>
              <a:rPr lang="en-CM" dirty="0">
                <a:effectLst/>
                <a:latin typeface="TimesNewRomanPSMT"/>
                <a:ea typeface="Times New Roman" panose="02020603050405020304" pitchFamily="18" charset="0"/>
              </a:rPr>
              <a:t>stimated population of over 25.8 million inhabitants</a:t>
            </a:r>
          </a:p>
          <a:p>
            <a:pPr marL="457200" lvl="1" indent="0">
              <a:buNone/>
            </a:pPr>
            <a:endParaRPr lang="en-CM" dirty="0">
              <a:effectLst/>
              <a:latin typeface="TimesNewRomanPSMT"/>
              <a:ea typeface="Times New Roman" panose="02020603050405020304" pitchFamily="18" charset="0"/>
            </a:endParaRPr>
          </a:p>
          <a:p>
            <a:r>
              <a:rPr lang="en-CM" sz="1800" dirty="0">
                <a:effectLst/>
                <a:latin typeface="TimesNewRomanPSMT"/>
                <a:ea typeface="Times New Roman" panose="02020603050405020304" pitchFamily="18" charset="0"/>
              </a:rPr>
              <a:t>% of households are involved in agriculture 1/3</a:t>
            </a:r>
          </a:p>
          <a:p>
            <a:pPr marL="0" indent="0">
              <a:buNone/>
            </a:pPr>
            <a:endParaRPr lang="en-CM" sz="1800" dirty="0">
              <a:effectLst/>
              <a:latin typeface="TimesNewRomanPSMT"/>
              <a:ea typeface="Times New Roman" panose="02020603050405020304" pitchFamily="18" charset="0"/>
            </a:endParaRPr>
          </a:p>
          <a:p>
            <a:r>
              <a:rPr lang="en-CM" sz="1800" dirty="0">
                <a:effectLst/>
                <a:latin typeface="TimesNewRomanPSMT"/>
                <a:ea typeface="Times New Roman" panose="02020603050405020304" pitchFamily="18" charset="0"/>
              </a:rPr>
              <a:t>Proportion agriculturalists involved in pig farming: 23.3%</a:t>
            </a:r>
          </a:p>
          <a:p>
            <a:pPr marL="0" indent="0">
              <a:buNone/>
            </a:pPr>
            <a:endParaRPr lang="en-CM" sz="1800" dirty="0">
              <a:effectLst/>
              <a:latin typeface="TimesNewRomanPSMT"/>
              <a:ea typeface="Times New Roman" panose="02020603050405020304" pitchFamily="18" charset="0"/>
            </a:endParaRPr>
          </a:p>
          <a:p>
            <a:r>
              <a:rPr lang="en-CM" sz="1800" dirty="0">
                <a:effectLst/>
                <a:latin typeface="TimesNewRomanPSMT"/>
                <a:ea typeface="Times New Roman" panose="02020603050405020304" pitchFamily="18" charset="0"/>
              </a:rPr>
              <a:t>Has thelargest pig population in Central Africa (Over 3.2 million pigs)</a:t>
            </a:r>
          </a:p>
          <a:p>
            <a:pPr marL="0" indent="0">
              <a:buNone/>
            </a:pPr>
            <a:endParaRPr lang="en-CM" sz="1800" dirty="0">
              <a:effectLst/>
              <a:latin typeface="TimesNewRomanPSMT"/>
              <a:ea typeface="Times New Roman" panose="02020603050405020304" pitchFamily="18" charset="0"/>
            </a:endParaRPr>
          </a:p>
          <a:p>
            <a:r>
              <a:rPr lang="en-CM" dirty="0">
                <a:latin typeface="TimesNewRomanPSMT"/>
                <a:ea typeface="Times New Roman" panose="02020603050405020304" pitchFamily="18" charset="0"/>
              </a:rPr>
              <a:t>Anual contribution in meat production in Cameroon: </a:t>
            </a:r>
            <a:r>
              <a:rPr lang="en-CM" sz="1800" dirty="0">
                <a:effectLst/>
                <a:latin typeface="TimesNewRomanPSMT"/>
                <a:ea typeface="Times New Roman" panose="02020603050405020304" pitchFamily="18" charset="0"/>
              </a:rPr>
              <a:t>34.556 tons </a:t>
            </a:r>
          </a:p>
          <a:p>
            <a:pPr marL="0" indent="0">
              <a:buNone/>
            </a:pPr>
            <a:endParaRPr lang="en-CM" sz="1800" dirty="0">
              <a:effectLst/>
              <a:latin typeface="TimesNewRomanPSMT"/>
              <a:ea typeface="Times New Roman" panose="02020603050405020304" pitchFamily="18" charset="0"/>
            </a:endParaRPr>
          </a:p>
          <a:p>
            <a:r>
              <a:rPr lang="en-CM" sz="1800" dirty="0">
                <a:effectLst/>
                <a:latin typeface="TimesNewRomanPSMT"/>
                <a:ea typeface="Times New Roman" panose="02020603050405020304" pitchFamily="18" charset="0"/>
              </a:rPr>
              <a:t>Pig production in Cameroon is currently estimated to be 2.02 kg/person</a:t>
            </a:r>
          </a:p>
          <a:p>
            <a:pPr lvl="1"/>
            <a:r>
              <a:rPr lang="en-CM" dirty="0">
                <a:effectLst/>
                <a:latin typeface="TimesNewRomanPSMT"/>
                <a:ea typeface="Times New Roman" panose="02020603050405020304" pitchFamily="18" charset="0"/>
              </a:rPr>
              <a:t>lower than the expected 5 kg/person because of numerous diseases (e.g. classical swine fever, swine erysipelas, porcine encephalomyelitis, Pasteurellosis, salmonellosis, ASF etc.) plaguing the livestock industry. </a:t>
            </a:r>
            <a:endParaRPr lang="en-C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6F9FC-A32E-F177-A4E7-A280F067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43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38AA-B175-D363-33D7-E0572ED98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56A55-FDD5-8C55-2BD4-115BFB701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FFB17-C417-1F7A-64D2-BE02102D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65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3063B-0ADA-AA4C-7D15-0E9C306C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your vision for the swine sector in your country for the next 5 	years/10 years?</a:t>
            </a:r>
            <a:endParaRPr lang="en-C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565EC-B3A2-7A42-F97C-5DB9DAB5C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effectLst/>
                <a:latin typeface="URWPalladioL"/>
              </a:rPr>
              <a:t>Research into vaccine development either attenuated or sub-unit vaccines must have been developed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URWPalladioL"/>
              </a:rPr>
              <a:t> </a:t>
            </a:r>
            <a:endParaRPr lang="en-US" sz="2400" dirty="0"/>
          </a:p>
          <a:p>
            <a:r>
              <a:rPr lang="en-US" sz="2400" dirty="0">
                <a:effectLst/>
                <a:latin typeface="URWPalladioL"/>
              </a:rPr>
              <a:t>The search for host genes related to protection in the case of the local and the wild </a:t>
            </a:r>
            <a:r>
              <a:rPr lang="en-US" sz="2400" dirty="0" err="1">
                <a:effectLst/>
                <a:latin typeface="URWPalladioL"/>
              </a:rPr>
              <a:t>suids</a:t>
            </a:r>
            <a:r>
              <a:rPr lang="en-US" sz="2400" dirty="0">
                <a:effectLst/>
                <a:latin typeface="URWPalladioL"/>
              </a:rPr>
              <a:t> must have been developed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URWPalladioL"/>
              </a:rPr>
              <a:t> </a:t>
            </a:r>
            <a:endParaRPr lang="en-US" sz="2400" dirty="0"/>
          </a:p>
          <a:p>
            <a:r>
              <a:rPr lang="en-US" sz="2400" dirty="0">
                <a:effectLst/>
                <a:latin typeface="URWPalladioL"/>
              </a:rPr>
              <a:t>Strategies must have been developed to track outbreaks especially when they are not reported</a:t>
            </a:r>
            <a:endParaRPr lang="en-US" sz="2400" dirty="0">
              <a:latin typeface="URWPalladioL"/>
            </a:endParaRP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effectLst/>
                <a:latin typeface="URWPalladioL"/>
              </a:rPr>
              <a:t>The transfer of sera from the recovered local or exotic breeds to </a:t>
            </a:r>
            <a:r>
              <a:rPr lang="en-US" sz="2400" dirty="0" err="1">
                <a:effectLst/>
                <a:latin typeface="URWPalladioL"/>
              </a:rPr>
              <a:t>naïve</a:t>
            </a:r>
            <a:r>
              <a:rPr lang="en-US" sz="2400" dirty="0">
                <a:effectLst/>
                <a:latin typeface="URWPalladioL"/>
              </a:rPr>
              <a:t> animals. </a:t>
            </a:r>
            <a:endParaRPr lang="en-US" sz="2400" dirty="0"/>
          </a:p>
          <a:p>
            <a:endParaRPr lang="en-C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C955-5360-C470-BF96-E3419599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27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C03E-5205-49F1-E2A5-E69C28EAC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9248"/>
            <a:ext cx="8596668" cy="1320800"/>
          </a:xfrm>
        </p:spPr>
        <p:txBody>
          <a:bodyPr/>
          <a:lstStyle/>
          <a:p>
            <a:r>
              <a:rPr lang="en-US" dirty="0"/>
              <a:t>What are your 3 – 5 expectations from this ASF GAP Analysis? </a:t>
            </a:r>
            <a:endParaRPr lang="en-C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D2BCC-28DC-B695-2B9A-E240CE50B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The meeting is well organized</a:t>
            </a:r>
          </a:p>
          <a:p>
            <a:pPr marL="0" indent="0" algn="l">
              <a:buNone/>
            </a:pPr>
            <a:endParaRPr lang="en-US" sz="2800" b="0" i="0" dirty="0"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 should be able to learn new research ideas on the control of ASF</a:t>
            </a:r>
          </a:p>
          <a:p>
            <a:pPr marL="0" indent="0" algn="l">
              <a:buNone/>
            </a:pPr>
            <a:endParaRPr lang="en-US" sz="2800" b="0" i="0" dirty="0"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Establishment of new research collaborations and teams</a:t>
            </a:r>
          </a:p>
          <a:p>
            <a:pPr marL="0" indent="0" algn="l">
              <a:buNone/>
            </a:pPr>
            <a:endParaRPr lang="en-US" sz="2800" b="0" i="0" dirty="0"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Scrupulous time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14768-8B3F-D85D-8647-42860868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42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B0F8-1F26-0897-A709-BDCBAB94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2712"/>
            <a:ext cx="8596668" cy="693925"/>
          </a:xfrm>
        </p:spPr>
        <p:txBody>
          <a:bodyPr/>
          <a:lstStyle/>
          <a:p>
            <a:r>
              <a:rPr lang="en-CM" dirty="0"/>
              <a:t>Situation of the ASF in Cameroon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D1B6C-74A5-4FF2-7E6C-F4F52F9B2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16637"/>
            <a:ext cx="9357315" cy="5679165"/>
          </a:xfrm>
        </p:spPr>
        <p:txBody>
          <a:bodyPr>
            <a:normAutofit/>
          </a:bodyPr>
          <a:lstStyle/>
          <a:p>
            <a:r>
              <a:rPr lang="en-CM" sz="1800" dirty="0">
                <a:effectLst/>
                <a:latin typeface="TimesNewRomanPSMT"/>
                <a:ea typeface="Times New Roman" panose="02020603050405020304" pitchFamily="18" charset="0"/>
              </a:rPr>
              <a:t>The first-ever ASF outbreak in Cameroon was in 1982 and since then the country has </a:t>
            </a:r>
            <a:r>
              <a:rPr lang="en-CM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become endemic with a yearly resurgence of the disease</a:t>
            </a:r>
            <a:endParaRPr lang="en-CM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CM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Ministry has instituted strict sanitary measures and contingency plans to fight against this deadly porcine disease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measures include: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einforcement of epidemiological surveillance in collaboration with the regional delegations for livestock with the national territory</a:t>
            </a:r>
          </a:p>
          <a:p>
            <a:pPr marL="457200" lvl="1" indent="0">
              <a:buNone/>
            </a:pP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ctive control on transportation of pigs from one zone to the other 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ensitization and training of different actors within the pig sector </a:t>
            </a:r>
          </a:p>
          <a:p>
            <a:pPr marL="457200" lvl="1" indent="0">
              <a:buNone/>
            </a:pP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anitary and serological control of pigs from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neibouring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countries at the different sanitary checkpoints</a:t>
            </a:r>
          </a:p>
          <a:p>
            <a:pPr lvl="1"/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involvement of different zootechnical </a:t>
            </a:r>
            <a:r>
              <a:rPr lang="en-US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centres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control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5C0251-32E3-824F-EA31-55345F56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8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7CBF4-19D1-B633-20F6-CF550D07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challenges faced?</a:t>
            </a:r>
            <a:endParaRPr lang="en-C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80EF-1712-613A-3AC3-65CE068F5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8761"/>
            <a:ext cx="9036682" cy="502005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2125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 farmers are barely organized</a:t>
            </a:r>
            <a:endParaRPr lang="en-US" dirty="0">
              <a:solidFill>
                <a:srgbClr val="21252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doesn’t help when aiming to build up proper marketing channels</a:t>
            </a:r>
          </a:p>
          <a:p>
            <a:pPr marL="457200" lvl="1" indent="0">
              <a:buNone/>
            </a:pPr>
            <a:endParaRPr lang="en-US" i="0" dirty="0">
              <a:solidFill>
                <a:srgbClr val="21252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Certified slaughter or processing facilities are absent</a:t>
            </a:r>
          </a:p>
          <a:p>
            <a:pPr lvl="1"/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guarantee quality meat</a:t>
            </a:r>
          </a:p>
          <a:p>
            <a:pPr marL="457200" lvl="1" indent="0">
              <a:buNone/>
            </a:pPr>
            <a:endParaRPr lang="en-US" i="0" dirty="0">
              <a:solidFill>
                <a:srgbClr val="21252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rgbClr val="2125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space reserved for pig market</a:t>
            </a:r>
            <a:endParaRPr lang="en-US" dirty="0">
              <a:solidFill>
                <a:srgbClr val="21252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farmer searches his/her own way for marketing his meat, Therefore each producer is </a:t>
            </a:r>
            <a:r>
              <a:rPr lang="en-US" i="0" dirty="0" err="1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organised</a:t>
            </a:r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he/she sees fit.”</a:t>
            </a:r>
          </a:p>
          <a:p>
            <a:pPr marL="457200" lvl="1" indent="0">
              <a:buNone/>
            </a:pPr>
            <a:endParaRPr lang="en-US" i="0" dirty="0">
              <a:solidFill>
                <a:srgbClr val="21252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rgbClr val="2125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inimum of </a:t>
            </a:r>
            <a:r>
              <a:rPr lang="en-US" i="0" dirty="0" err="1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organised</a:t>
            </a:r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trade with </a:t>
            </a:r>
            <a:r>
              <a:rPr lang="en-US" i="0" dirty="0" err="1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neighbouring</a:t>
            </a:r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countries</a:t>
            </a:r>
          </a:p>
          <a:p>
            <a:pPr marL="0" indent="0">
              <a:buNone/>
            </a:pPr>
            <a:endParaRPr lang="en-US" i="0" dirty="0">
              <a:solidFill>
                <a:srgbClr val="21252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rgbClr val="2125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igh feed costs</a:t>
            </a:r>
          </a:p>
          <a:p>
            <a:pPr marL="0" indent="0">
              <a:buNone/>
            </a:pPr>
            <a:endParaRPr lang="en-US" i="0" dirty="0">
              <a:solidFill>
                <a:srgbClr val="21252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rgbClr val="2125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i="0" dirty="0">
                <a:solidFill>
                  <a:srgbClr val="21252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igh disease pressure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02B23-84A5-026C-F96F-9C1C3876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3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1583-ABDC-B340-D7F0-BE35B3887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466"/>
            <a:ext cx="8596668" cy="886690"/>
          </a:xfrm>
        </p:spPr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ASF research </a:t>
            </a:r>
            <a:endParaRPr lang="en-C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8FC1-C329-9653-2D37-07EC5922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6286"/>
            <a:ext cx="9012931" cy="5177641"/>
          </a:xfrm>
        </p:spPr>
        <p:txBody>
          <a:bodyPr>
            <a:normAutofit/>
          </a:bodyPr>
          <a:lstStyle/>
          <a:p>
            <a:pPr algn="just"/>
            <a:r>
              <a:rPr lang="en-US" sz="1900" b="1" i="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 of ASF between 2010 and 2017 in the Adamawa, North, and Far North regions of Cameroon (2021) </a:t>
            </a:r>
            <a:r>
              <a:rPr lang="en-US" sz="1900" dirty="0">
                <a:solidFill>
                  <a:srgbClr val="2121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the </a:t>
            </a:r>
            <a:r>
              <a:rPr lang="en-US" sz="1900" b="0" i="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Department of Animal Production Technology, College of Technology, University of Bamenda, </a:t>
            </a:r>
            <a:r>
              <a:rPr lang="en-US" sz="1900" b="0" i="0" dirty="0" err="1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Bambili</a:t>
            </a:r>
            <a:r>
              <a:rPr lang="en-US" sz="1900" b="0" i="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Cameroon.</a:t>
            </a:r>
          </a:p>
          <a:p>
            <a:pPr algn="just"/>
            <a:r>
              <a:rPr lang="en-US" sz="1900" b="1" dirty="0">
                <a:solidFill>
                  <a:srgbClr val="2121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1900" b="1" i="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etermine the knowledge, skills and practices at risk of pig breeders; the prevalence of the disease in piggeries; the genome of the circulating virus (2020 )</a:t>
            </a:r>
            <a:r>
              <a:rPr lang="en-US" sz="1900" b="0" i="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School of Veterinary Medicine and Sciences, University of </a:t>
            </a:r>
            <a:r>
              <a:rPr lang="en-US" sz="1900" b="0" i="0" dirty="0" err="1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Ngaoundéré</a:t>
            </a:r>
            <a:r>
              <a:rPr lang="en-US" sz="1900" b="0" i="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900" dirty="0">
              <a:solidFill>
                <a:srgbClr val="21212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19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Molecular Characterization of ASFV in infected Pigs in Production Regions in Cameroon</a:t>
            </a:r>
            <a:r>
              <a:rPr lang="en-US" sz="1900" b="1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(2022) </a:t>
            </a:r>
            <a:r>
              <a:rPr lang="en-US" sz="1900" b="1" dirty="0">
                <a:solidFill>
                  <a:srgbClr val="2121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900" dirty="0">
                <a:solidFill>
                  <a:srgbClr val="2121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the </a:t>
            </a:r>
            <a:r>
              <a:rPr lang="en-US" sz="190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of </a:t>
            </a:r>
            <a:r>
              <a:rPr lang="en-US" sz="1900" dirty="0" err="1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Buea</a:t>
            </a:r>
            <a:r>
              <a:rPr lang="en-US" sz="190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collaboration with the</a:t>
            </a:r>
            <a:r>
              <a:rPr lang="en-US" sz="1900" dirty="0">
                <a:solidFill>
                  <a:srgbClr val="2121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KU Leuven.</a:t>
            </a:r>
          </a:p>
          <a:p>
            <a:pPr algn="just"/>
            <a:r>
              <a:rPr lang="en-US" sz="1900" b="1" i="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Genetic characterization of African swine fever virus in Cameroon, 2010-2018 (2019) </a:t>
            </a:r>
            <a:r>
              <a:rPr lang="en-US" sz="1900" i="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the Department of Microbiology, University de Yaoundé I, Yaoundé, Cameroon.</a:t>
            </a:r>
          </a:p>
          <a:p>
            <a:endParaRPr lang="en-C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1A274-6DCA-AF7A-EEA5-7AB88E00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8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74D6D-607D-4771-8292-C2F34C746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551782"/>
            <a:ext cx="8596668" cy="182658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/>
              <a:t>Title</a:t>
            </a:r>
            <a:r>
              <a:rPr lang="fr-FR" dirty="0"/>
              <a:t>:</a:t>
            </a:r>
            <a:r>
              <a:rPr lang="en-US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Molecular Characterization of ASFV in infected Pigs in Production Regions in Cameroon</a:t>
            </a:r>
            <a:r>
              <a:rPr lang="en-CM" sz="4400" dirty="0">
                <a:effectLst/>
              </a:rPr>
              <a:t> </a:t>
            </a:r>
            <a:endParaRPr lang="fr-FR" sz="4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6C10C6-2651-42B8-8CC1-B29A62F78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537387"/>
            <a:ext cx="8596668" cy="860400"/>
          </a:xfrm>
        </p:spPr>
        <p:txBody>
          <a:bodyPr>
            <a:normAutofit/>
          </a:bodyPr>
          <a:lstStyle/>
          <a:p>
            <a:r>
              <a:rPr lang="fr-FR" dirty="0" err="1"/>
              <a:t>Presenter</a:t>
            </a:r>
            <a:r>
              <a:rPr lang="fr-FR" dirty="0"/>
              <a:t>: Stephen M. </a:t>
            </a:r>
            <a:r>
              <a:rPr lang="fr-FR" dirty="0" err="1"/>
              <a:t>Ghogomu</a:t>
            </a:r>
            <a:endParaRPr lang="fr-FR" dirty="0"/>
          </a:p>
          <a:p>
            <a:r>
              <a:rPr lang="fr-FR" dirty="0"/>
              <a:t>Country and institution: </a:t>
            </a:r>
            <a:r>
              <a:rPr lang="fr-FR" dirty="0" err="1"/>
              <a:t>University</a:t>
            </a:r>
            <a:r>
              <a:rPr lang="fr-FR" dirty="0"/>
              <a:t> of Buea, </a:t>
            </a:r>
            <a:r>
              <a:rPr lang="fr-FR" dirty="0" err="1"/>
              <a:t>Cameroon</a:t>
            </a:r>
            <a:endParaRPr lang="fr-FR" dirty="0"/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0ECEEB-6B58-1840-F2BF-2C5EB93F7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" cy="168592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8720B-0FE3-F991-6012-2DA9BC87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0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65621-8B45-9B17-F59F-D42BAE952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CM" sz="2900" b="1" dirty="0">
                <a:latin typeface="Arial" panose="020B0604020202020204" pitchFamily="34" charset="0"/>
                <a:cs typeface="Arial" panose="020B0604020202020204" pitchFamily="34" charset="0"/>
              </a:rPr>
              <a:t>Genotype </a:t>
            </a:r>
            <a:r>
              <a:rPr lang="en-US" sz="29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CM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CM" sz="2900" b="1" dirty="0">
                <a:latin typeface="Arial" panose="020B0604020202020204" pitchFamily="34" charset="0"/>
                <a:cs typeface="Arial" panose="020B0604020202020204" pitchFamily="34" charset="0"/>
              </a:rPr>
              <a:t>       present</a:t>
            </a:r>
          </a:p>
          <a:p>
            <a:endParaRPr lang="en-CM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M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M" sz="2900" b="1" dirty="0">
                <a:latin typeface="Arial" panose="020B0604020202020204" pitchFamily="34" charset="0"/>
                <a:cs typeface="Arial" panose="020B0604020202020204" pitchFamily="34" charset="0"/>
              </a:rPr>
              <a:t>Sub group </a:t>
            </a:r>
            <a:r>
              <a:rPr lang="en-US" sz="2900" b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Ia</a:t>
            </a:r>
            <a:r>
              <a:rPr lang="en-US" sz="29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and </a:t>
            </a:r>
            <a:r>
              <a:rPr lang="en-US" sz="2900" b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Ib</a:t>
            </a:r>
            <a:endParaRPr lang="en-US" sz="29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Three mainly variants</a:t>
            </a:r>
          </a:p>
          <a:p>
            <a:pPr marL="0" indent="0">
              <a:buNone/>
            </a:pPr>
            <a:r>
              <a:rPr lang="en-US" sz="29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A, B and C</a:t>
            </a:r>
          </a:p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ASFV </a:t>
            </a:r>
          </a:p>
          <a:p>
            <a:pPr marL="0" indent="0">
              <a:buNone/>
            </a:pPr>
            <a:r>
              <a:rPr lang="en-US" sz="29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(Domestic cycle</a:t>
            </a:r>
            <a:r>
              <a:rPr lang="en-US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en-GB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3893BC-C7D7-6B3E-1DFD-9368272D3763}"/>
              </a:ext>
            </a:extLst>
          </p:cNvPr>
          <p:cNvGrpSpPr/>
          <p:nvPr/>
        </p:nvGrpSpPr>
        <p:grpSpPr>
          <a:xfrm>
            <a:off x="2917998" y="1463040"/>
            <a:ext cx="5692601" cy="4746959"/>
            <a:chOff x="3431861" y="720273"/>
            <a:chExt cx="5333062" cy="5406326"/>
          </a:xfrm>
        </p:grpSpPr>
        <p:pic>
          <p:nvPicPr>
            <p:cNvPr id="5" name="Picture 2" descr="Pathogens | Free Full-Text | African Swine Fever in Cameroon: A Review |  HTML">
              <a:extLst>
                <a:ext uri="{FF2B5EF4-FFF2-40B4-BE49-F238E27FC236}">
                  <a16:creationId xmlns:a16="http://schemas.microsoft.com/office/drawing/2014/main" id="{FE22E0C9-0F4A-795C-B932-180BCB285D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861" y="720273"/>
              <a:ext cx="5099447" cy="5232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6619FA6-152C-FCA4-7797-36AB63792EBF}"/>
                </a:ext>
              </a:extLst>
            </p:cNvPr>
            <p:cNvSpPr txBox="1"/>
            <p:nvPr/>
          </p:nvSpPr>
          <p:spPr>
            <a:xfrm>
              <a:off x="6476826" y="5843265"/>
              <a:ext cx="2288097" cy="283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Ebwanga et al. 2021</a:t>
              </a:r>
              <a:endPara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3" name="Title 4">
            <a:extLst>
              <a:ext uri="{FF2B5EF4-FFF2-40B4-BE49-F238E27FC236}">
                <a16:creationId xmlns:a16="http://schemas.microsoft.com/office/drawing/2014/main" id="{E40D5DBA-E624-2280-F4E2-B5C8D27951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ASFV in Cameroon: What's known</a:t>
            </a:r>
            <a:endParaRPr lang="en-GB" sz="32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6C25C9-7BE1-9279-8354-45FEE6F1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8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F621-1C3E-4AE9-D832-73FA3F63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3564"/>
          </a:xfrm>
        </p:spPr>
        <p:txBody>
          <a:bodyPr/>
          <a:lstStyle/>
          <a:p>
            <a:r>
              <a:rPr lang="en-CM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19CA7-4E1A-C011-DEEC-D1E064AFF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01" y="1413164"/>
            <a:ext cx="9143560" cy="5106388"/>
          </a:xfrm>
        </p:spPr>
        <p:txBody>
          <a:bodyPr>
            <a:normAutofit fontScale="85000" lnSpcReduction="10000"/>
          </a:bodyPr>
          <a:lstStyle/>
          <a:p>
            <a:r>
              <a:rPr lang="en-CM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farmers practice free range pig farming: </a:t>
            </a:r>
            <a:r>
              <a:rPr lang="en-US" sz="3200" i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pigs are kept outdoors for their entire life. </a:t>
            </a:r>
          </a:p>
          <a:p>
            <a:pPr lvl="1"/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system exposes pigs to various pathogens, including ASFV through contact with neighboring domestic pigs or wild reservoirs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Existence of t</a:t>
            </a:r>
            <a:r>
              <a:rPr lang="en-US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ransboundary movement of live pigs and their products between </a:t>
            </a:r>
            <a:r>
              <a:rPr lang="en-US" sz="32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neighbouring</a:t>
            </a:r>
            <a:r>
              <a:rPr lang="en-US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countries through pig trade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therefore necessary to identify and characterize:</a:t>
            </a:r>
          </a:p>
          <a:p>
            <a:pPr lvl="2"/>
            <a:r>
              <a:rPr lang="en-US" sz="2400" b="0" i="0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ASFV strains circulating in Cameroon </a:t>
            </a:r>
            <a:endPara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ASFVs responsible for new outbreaks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track the disease origin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C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B9B8B-DFC2-4439-4D54-DF226CA0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7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9A9F1-15A9-6F78-735F-A1EE01F4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M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AA0D9-B484-863F-6C8C-DC0213108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417"/>
            <a:ext cx="9167310" cy="4556946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etect and characterize ASFV genetically in domestic pigs suspected to be infected with ASFV from pig production regions in Cameroon. </a:t>
            </a:r>
          </a:p>
          <a:p>
            <a:pPr algn="just"/>
            <a:endParaRPr lang="en-US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Findings will:</a:t>
            </a:r>
            <a:endParaRPr lang="en-US" sz="2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 knowledge on the molecular epidemiology of ASFV in Cameroon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rovide additional information for the development of control strategies</a:t>
            </a:r>
            <a:endParaRPr lang="en-CM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1929C-23F8-E8A8-95B5-FFD714DC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487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300111-1b6d-4ede-b74f-05b2b922cc1a" xsi:nil="true"/>
    <lcf76f155ced4ddcb4097134ff3c332f xmlns="e357bd84-b6d4-42ee-b8e4-ba03c7c10af9">
      <Terms xmlns="http://schemas.microsoft.com/office/infopath/2007/PartnerControls"/>
    </lcf76f155ced4ddcb4097134ff3c332f>
    <OralPresentation xmlns="e357bd84-b6d4-42ee-b8e4-ba03c7c10af9">true</OralPresent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E49C6273058F4D94DF0ABA7DF59315" ma:contentTypeVersion="16" ma:contentTypeDescription="Create a new document." ma:contentTypeScope="" ma:versionID="f09cc8db0536a0c197d2b858bf682d67">
  <xsd:schema xmlns:xsd="http://www.w3.org/2001/XMLSchema" xmlns:xs="http://www.w3.org/2001/XMLSchema" xmlns:p="http://schemas.microsoft.com/office/2006/metadata/properties" xmlns:ns2="e357bd84-b6d4-42ee-b8e4-ba03c7c10af9" xmlns:ns3="fd300111-1b6d-4ede-b74f-05b2b922cc1a" targetNamespace="http://schemas.microsoft.com/office/2006/metadata/properties" ma:root="true" ma:fieldsID="1256129b3e863ba3db17be6029ed7baf" ns2:_="" ns3:_="">
    <xsd:import namespace="e357bd84-b6d4-42ee-b8e4-ba03c7c10af9"/>
    <xsd:import namespace="fd300111-1b6d-4ede-b74f-05b2b922cc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OralPresent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57bd84-b6d4-42ee-b8e4-ba03c7c10a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OralPresentation" ma:index="14" nillable="true" ma:displayName="Oral Presentation" ma:default="1" ma:format="Dropdown" ma:internalName="OralPresentation">
      <xsd:simpleType>
        <xsd:restriction base="dms:Boolea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bd5f298-1e24-4768-94fc-a8b9045ba2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00111-1b6d-4ede-b74f-05b2b922cc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d5f5a1-dd62-47c3-95ef-ac155c8a0ca6}" ma:internalName="TaxCatchAll" ma:showField="CatchAllData" ma:web="fd300111-1b6d-4ede-b74f-05b2b922cc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AED60-B55A-4463-8262-447B013A16B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d300111-1b6d-4ede-b74f-05b2b922cc1a"/>
    <ds:schemaRef ds:uri="e357bd84-b6d4-42ee-b8e4-ba03c7c10af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5FE570-2990-4F12-9B1F-A4259986C2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03EC6B-129D-4F95-B3E7-0E0C7E8F8CB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7222</TotalTime>
  <Words>1398</Words>
  <Application>Microsoft Macintosh PowerPoint</Application>
  <PresentationFormat>Widescreen</PresentationFormat>
  <Paragraphs>285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Tahoma</vt:lpstr>
      <vt:lpstr>TimesNewRomanPSMT</vt:lpstr>
      <vt:lpstr>Trebuchet MS</vt:lpstr>
      <vt:lpstr>URWPalladioL</vt:lpstr>
      <vt:lpstr>Verdana</vt:lpstr>
      <vt:lpstr>Wingdings</vt:lpstr>
      <vt:lpstr>Wingdings 3</vt:lpstr>
      <vt:lpstr>Facet</vt:lpstr>
      <vt:lpstr>PowerPoint Presentation</vt:lpstr>
      <vt:lpstr>Size and importance of the pig industry</vt:lpstr>
      <vt:lpstr>Situation of the ASF in Cameroon </vt:lpstr>
      <vt:lpstr>Key challenges faced?</vt:lpstr>
      <vt:lpstr> ASF research </vt:lpstr>
      <vt:lpstr>Title:Molecular Characterization of ASFV in infected Pigs in Production Regions in Cameroon </vt:lpstr>
      <vt:lpstr>ASFV in Cameroon: What's known</vt:lpstr>
      <vt:lpstr>Introduction</vt:lpstr>
      <vt:lpstr>Objective</vt:lpstr>
      <vt:lpstr>Ethical statement</vt:lpstr>
      <vt:lpstr>Study Area </vt:lpstr>
      <vt:lpstr>Methodology</vt:lpstr>
      <vt:lpstr>Genotpe determination: Gene Phylogeny: </vt:lpstr>
      <vt:lpstr>Variant determination: Intergenic region (I73Rand I329L) Phylogeny: One variant (One repeat) </vt:lpstr>
      <vt:lpstr>Genotpe determination: BL602L Phylogeny of the CVR: (2 variants: 6 and 9 repeats) </vt:lpstr>
      <vt:lpstr>Serogroup determination: Most isolates had 7 PPPKPC repeats one with 5 repeats and a few with 6: Serogroup IV</vt:lpstr>
      <vt:lpstr>Summary of results </vt:lpstr>
      <vt:lpstr>Conclusion</vt:lpstr>
      <vt:lpstr>PowerPoint Presentation</vt:lpstr>
      <vt:lpstr>PowerPoint Presentation</vt:lpstr>
      <vt:lpstr>What is your vision for the swine sector in your country for the next 5  years/10 years?</vt:lpstr>
      <vt:lpstr>What are your 3 – 5 expectations from this ASF GAP Analysis?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 Bastiaensen</dc:creator>
  <cp:lastModifiedBy>stephen ghogomu</cp:lastModifiedBy>
  <cp:revision>220</cp:revision>
  <dcterms:created xsi:type="dcterms:W3CDTF">2021-09-26T10:04:22Z</dcterms:created>
  <dcterms:modified xsi:type="dcterms:W3CDTF">2023-02-03T14:17:19Z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0x01010077E49C6273058F4D94DF0ABA7DF59315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